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88" r:id="rId3"/>
    <p:sldId id="259" r:id="rId4"/>
    <p:sldId id="284" r:id="rId5"/>
    <p:sldId id="258" r:id="rId6"/>
    <p:sldId id="257" r:id="rId7"/>
    <p:sldId id="278" r:id="rId8"/>
    <p:sldId id="280" r:id="rId9"/>
    <p:sldId id="281" r:id="rId10"/>
    <p:sldId id="260" r:id="rId11"/>
    <p:sldId id="261" r:id="rId12"/>
    <p:sldId id="262" r:id="rId13"/>
    <p:sldId id="263" r:id="rId14"/>
    <p:sldId id="264" r:id="rId15"/>
    <p:sldId id="272" r:id="rId16"/>
    <p:sldId id="265" r:id="rId17"/>
    <p:sldId id="276" r:id="rId18"/>
    <p:sldId id="277" r:id="rId19"/>
    <p:sldId id="266" r:id="rId20"/>
    <p:sldId id="267" r:id="rId21"/>
    <p:sldId id="268" r:id="rId22"/>
    <p:sldId id="269" r:id="rId23"/>
    <p:sldId id="270" r:id="rId24"/>
    <p:sldId id="271" r:id="rId25"/>
    <p:sldId id="273" r:id="rId26"/>
    <p:sldId id="283" r:id="rId27"/>
    <p:sldId id="274" r:id="rId28"/>
    <p:sldId id="282" r:id="rId29"/>
    <p:sldId id="275" r:id="rId30"/>
    <p:sldId id="285" r:id="rId31"/>
    <p:sldId id="286" r:id="rId32"/>
    <p:sldId id="290" r:id="rId33"/>
    <p:sldId id="287" r:id="rId34"/>
    <p:sldId id="291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makhatx\Documents\Reports\Marketing\NGO\Intel%20Monitoring_I%20Part\Results\SurveySummary_100320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en-US" sz="1000" b="1" i="0" u="none" strike="noStrike" baseline="0" dirty="0"/>
              <a:t>Learned what I needed to know.</a:t>
            </a:r>
            <a:endParaRPr lang="ka-GE"/>
          </a:p>
        </c:rich>
      </c:tx>
      <c:layout>
        <c:manualLayout>
          <c:xMode val="edge"/>
          <c:yMode val="edge"/>
          <c:x val="0.32465332820185056"/>
          <c:y val="3.529416833376658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54"/>
          <c:h val="0.7088245473698121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1'!$A$4:$A$8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1'!$C$4:$C$8</c:f>
              <c:numCache>
                <c:formatCode>0.0%</c:formatCode>
                <c:ptCount val="5"/>
                <c:pt idx="0">
                  <c:v>0.35700000000000004</c:v>
                </c:pt>
                <c:pt idx="1">
                  <c:v>0.55899999999999994</c:v>
                </c:pt>
                <c:pt idx="2">
                  <c:v>0</c:v>
                </c:pt>
                <c:pt idx="3">
                  <c:v>3.7000000000000005E-2</c:v>
                </c:pt>
                <c:pt idx="4">
                  <c:v>4.8000000000000001E-2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5981251313837489"/>
          <c:y val="0.35528519300941064"/>
          <c:w val="0.33924869706472943"/>
          <c:h val="0.44509842519685044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en-US" sz="1200" b="1" i="0" dirty="0" smtClean="0"/>
              <a:t>Was exactly the right amount of time</a:t>
            </a:r>
            <a:endParaRPr lang="ru-RU" sz="1200" dirty="0"/>
          </a:p>
        </c:rich>
      </c:tx>
      <c:layout>
        <c:manualLayout>
          <c:xMode val="edge"/>
          <c:yMode val="edge"/>
          <c:x val="0.1155306012884753"/>
          <c:y val="3.529417674465333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54"/>
          <c:h val="0.7088245473698121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2'!$A$4:$A$8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2'!$C$4:$C$8</c:f>
              <c:numCache>
                <c:formatCode>0.0%</c:formatCode>
                <c:ptCount val="5"/>
                <c:pt idx="0">
                  <c:v>0.193</c:v>
                </c:pt>
                <c:pt idx="1">
                  <c:v>0.38900000000000001</c:v>
                </c:pt>
                <c:pt idx="2">
                  <c:v>1.4999999999999999E-2</c:v>
                </c:pt>
                <c:pt idx="3">
                  <c:v>0.27800000000000002</c:v>
                </c:pt>
                <c:pt idx="4">
                  <c:v>0.126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2085329210973095"/>
          <c:y val="0.4000007472375563"/>
          <c:w val="0.33128221188260576"/>
          <c:h val="0.47763453013349416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en-US" sz="1000" b="1" i="0" u="none" strike="noStrike" baseline="0" dirty="0" smtClean="0"/>
              <a:t>Maintained an appropriate balance between lecture and  hands-on activities</a:t>
            </a:r>
            <a:endParaRPr lang="ka-GE" dirty="0"/>
          </a:p>
        </c:rich>
      </c:tx>
      <c:layout>
        <c:manualLayout>
          <c:xMode val="edge"/>
          <c:yMode val="edge"/>
          <c:x val="0.12152798381887447"/>
          <c:y val="3.5294168333766571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5277803680087088"/>
          <c:y val="0.24705917833636604"/>
          <c:w val="0.39236177632950947"/>
          <c:h val="0.66470683695260402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explosion val="4"/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3'!$A$4:$A$8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3'!$C$4:$C$8</c:f>
              <c:numCache>
                <c:formatCode>0.0%</c:formatCode>
                <c:ptCount val="5"/>
                <c:pt idx="0">
                  <c:v>0.35600000000000004</c:v>
                </c:pt>
                <c:pt idx="1">
                  <c:v>0.52700000000000002</c:v>
                </c:pt>
                <c:pt idx="2">
                  <c:v>2.3E-2</c:v>
                </c:pt>
                <c:pt idx="3">
                  <c:v>6.0999999999999999E-2</c:v>
                </c:pt>
                <c:pt idx="4">
                  <c:v>3.4000000000000002E-2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270950776758489"/>
          <c:y val="0.42353002000519879"/>
          <c:w val="0.2934032752198546"/>
          <c:h val="0.4514475690538684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333333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en-US" sz="1050" b="1" i="0" dirty="0" smtClean="0"/>
              <a:t>Met my expectations in terms of difficulty level</a:t>
            </a:r>
            <a:endParaRPr lang="ru-RU" sz="1050" dirty="0"/>
          </a:p>
        </c:rich>
      </c:tx>
      <c:layout>
        <c:manualLayout>
          <c:xMode val="edge"/>
          <c:yMode val="edge"/>
          <c:x val="0.19270876854678878"/>
          <c:y val="3.5294117647058837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43"/>
          <c:h val="0.70882454736981204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333333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cat>
            <c:strRef>
              <c:f>'Question 4'!$A$4:$A$8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4'!$C$4:$C$8</c:f>
              <c:numCache>
                <c:formatCode>0.0%</c:formatCode>
                <c:ptCount val="5"/>
                <c:pt idx="0">
                  <c:v>0.245</c:v>
                </c:pt>
                <c:pt idx="1">
                  <c:v>0.58899999999999997</c:v>
                </c:pt>
                <c:pt idx="2">
                  <c:v>4.4999999999999998E-2</c:v>
                </c:pt>
                <c:pt idx="3">
                  <c:v>9.0999999999999998E-2</c:v>
                </c:pt>
                <c:pt idx="4">
                  <c:v>0.03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270960177596841"/>
          <c:y val="0.40000047505374053"/>
          <c:w val="0.29340332458442697"/>
          <c:h val="0.43242859348463797"/>
        </c:manualLayout>
      </c:layout>
      <c:spPr>
        <a:solidFill>
          <a:srgbClr val="FFFFFF"/>
        </a:solidFill>
        <a:ln w="3175">
          <a:solidFill>
            <a:srgbClr val="333333"/>
          </a:solidFill>
          <a:prstDash val="solid"/>
        </a:ln>
      </c:spPr>
      <c:txPr>
        <a:bodyPr/>
        <a:lstStyle/>
        <a:p>
          <a:pPr>
            <a:defRPr sz="900" b="0" i="0" u="none" strike="noStrike" baseline="0">
              <a:solidFill>
                <a:srgbClr val="333333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333333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en-US" sz="1000" b="1" i="0" dirty="0" smtClean="0"/>
              <a:t>Demonstrated strong knowledge of all course content</a:t>
            </a:r>
            <a:endParaRPr lang="ru-RU" sz="1000" dirty="0"/>
          </a:p>
        </c:rich>
      </c:tx>
      <c:layout>
        <c:manualLayout>
          <c:xMode val="edge"/>
          <c:yMode val="edge"/>
          <c:x val="0.21527814276486346"/>
          <c:y val="3.5294168333766571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54"/>
          <c:h val="0.7088245473698121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5'!$A$4:$A$8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5'!$C$4:$C$8</c:f>
              <c:numCache>
                <c:formatCode>0.0%</c:formatCode>
                <c:ptCount val="5"/>
                <c:pt idx="0">
                  <c:v>0.71900000000000008</c:v>
                </c:pt>
                <c:pt idx="1">
                  <c:v>0.25900000000000001</c:v>
                </c:pt>
                <c:pt idx="2">
                  <c:v>8.0000000000000002E-3</c:v>
                </c:pt>
                <c:pt idx="3">
                  <c:v>4.0000000000000001E-3</c:v>
                </c:pt>
                <c:pt idx="4">
                  <c:v>1.1000000000000001E-2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270950776758489"/>
          <c:y val="0.40000057444935438"/>
          <c:w val="0.2934032752198546"/>
          <c:h val="0.47843202099737536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en-US" sz="1000" b="1" i="0" dirty="0" smtClean="0"/>
              <a:t>Training was well-organized and prepared for class</a:t>
            </a:r>
            <a:endParaRPr lang="ru-RU" sz="1000" dirty="0"/>
          </a:p>
        </c:rich>
      </c:tx>
      <c:layout>
        <c:manualLayout>
          <c:xMode val="edge"/>
          <c:yMode val="edge"/>
          <c:x val="0.26562545034696849"/>
          <c:y val="3.5294168333766571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54"/>
          <c:h val="0.7088245473698121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6'!$A$4:$A$8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6'!$C$4:$C$8</c:f>
              <c:numCache>
                <c:formatCode>0.0%</c:formatCode>
                <c:ptCount val="5"/>
                <c:pt idx="0">
                  <c:v>0.53</c:v>
                </c:pt>
                <c:pt idx="1">
                  <c:v>0.39799999999999996</c:v>
                </c:pt>
                <c:pt idx="2">
                  <c:v>2.3E-2</c:v>
                </c:pt>
                <c:pt idx="3">
                  <c:v>3.4000000000000002E-2</c:v>
                </c:pt>
                <c:pt idx="4">
                  <c:v>1.4999999999999999E-2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270950776758489"/>
          <c:y val="0.40000057444935438"/>
          <c:w val="0.2934032752198546"/>
          <c:h val="0.42391493119434853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ka-GE"/>
              <a:t>ტრენინგის დროს იყო ენთუზიაზმი და სრული ჩართულობა</a:t>
            </a:r>
          </a:p>
        </c:rich>
      </c:tx>
      <c:layout>
        <c:manualLayout>
          <c:xMode val="edge"/>
          <c:yMode val="edge"/>
          <c:x val="0.13888912436442796"/>
          <c:y val="3.5294168333766571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54"/>
          <c:h val="0.7088245473698121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7'!$A$4:$A$8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7'!$C$4:$C$8</c:f>
              <c:numCache>
                <c:formatCode>0.0%</c:formatCode>
                <c:ptCount val="5"/>
                <c:pt idx="0">
                  <c:v>0.58899999999999997</c:v>
                </c:pt>
                <c:pt idx="1">
                  <c:v>0.38900000000000001</c:v>
                </c:pt>
                <c:pt idx="2">
                  <c:v>1.1000000000000001E-2</c:v>
                </c:pt>
                <c:pt idx="3">
                  <c:v>4.0000000000000001E-3</c:v>
                </c:pt>
                <c:pt idx="4">
                  <c:v>8.0000000000000002E-3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3597196627017394"/>
          <c:y val="0.40000057444935438"/>
          <c:w val="0.35014072708996485"/>
          <c:h val="0.44638025117088076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ka-GE"/>
              <a:t>სხვებსაც ვურჩევდი გაიაროს ეს კურსი</a:t>
            </a:r>
          </a:p>
        </c:rich>
      </c:tx>
      <c:layout>
        <c:manualLayout>
          <c:xMode val="edge"/>
          <c:yMode val="edge"/>
          <c:x val="0.26215322223785781"/>
          <c:y val="3.5294168333766571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54"/>
          <c:h val="0.7088245473698121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'Question 8'!$A$4:$A$8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8'!$C$4:$C$8</c:f>
              <c:numCache>
                <c:formatCode>0.0%</c:formatCode>
                <c:ptCount val="5"/>
                <c:pt idx="0">
                  <c:v>0.7</c:v>
                </c:pt>
                <c:pt idx="1">
                  <c:v>0.27800000000000002</c:v>
                </c:pt>
                <c:pt idx="2">
                  <c:v>1.4999999999999999E-2</c:v>
                </c:pt>
                <c:pt idx="3">
                  <c:v>8.0000000000000002E-3</c:v>
                </c:pt>
                <c:pt idx="4">
                  <c:v>0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6062402627479089"/>
          <c:y val="0.40000057444935438"/>
          <c:w val="0.32548879251056195"/>
          <c:h val="0.44638047647890167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333333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ka-GE"/>
              <a:t>მეთოდებს გამოვიყენებთ სასწვლო პროცესსში</a:t>
            </a:r>
          </a:p>
        </c:rich>
      </c:tx>
      <c:layout>
        <c:manualLayout>
          <c:xMode val="edge"/>
          <c:yMode val="edge"/>
          <c:x val="0.21527804351558863"/>
          <c:y val="3.5294352464497088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43"/>
          <c:h val="0.70882454736981204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333333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cat>
            <c:strRef>
              <c:f>'Question 9'!$A$4:$A$8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9'!$C$4:$C$8</c:f>
              <c:numCache>
                <c:formatCode>0.0%</c:formatCode>
                <c:ptCount val="5"/>
                <c:pt idx="0">
                  <c:v>0.65400000000000003</c:v>
                </c:pt>
                <c:pt idx="1">
                  <c:v>0.33500000000000002</c:v>
                </c:pt>
                <c:pt idx="2">
                  <c:v>6.9999999999999993E-3</c:v>
                </c:pt>
                <c:pt idx="3">
                  <c:v>0</c:v>
                </c:pt>
                <c:pt idx="4">
                  <c:v>4.0000000000000001E-3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270954448450983"/>
          <c:y val="0.40000039918964536"/>
          <c:w val="0.29340324281894681"/>
          <c:h val="0.31176511681287"/>
        </c:manualLayout>
      </c:layout>
      <c:spPr>
        <a:solidFill>
          <a:srgbClr val="FFFFFF"/>
        </a:solidFill>
        <a:ln w="3175">
          <a:solidFill>
            <a:srgbClr val="333333"/>
          </a:solidFill>
          <a:prstDash val="solid"/>
        </a:ln>
      </c:spPr>
      <c:txPr>
        <a:bodyPr/>
        <a:lstStyle/>
        <a:p>
          <a:pPr>
            <a:defRPr sz="845" b="0" i="0" u="none" strike="noStrike" baseline="0">
              <a:solidFill>
                <a:srgbClr val="333333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333333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333333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ka-GE"/>
              <a:t>ვისურვებდი პერიოდულად სიახლეების გაცნობას</a:t>
            </a:r>
          </a:p>
        </c:rich>
      </c:tx>
      <c:layout>
        <c:manualLayout>
          <c:xMode val="edge"/>
          <c:yMode val="edge"/>
          <c:x val="0.19444474613087168"/>
          <c:y val="3.5294117647058837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62523841898333"/>
          <c:y val="0.20000028722467719"/>
          <c:w val="0.41840348714783943"/>
          <c:h val="0.70882454736981204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333333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333333"/>
                </a:solidFill>
                <a:prstDash val="solid"/>
              </a:ln>
            </c:spPr>
          </c:dPt>
          <c:cat>
            <c:strRef>
              <c:f>'Question 10'!$A$4:$A$8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No Opinion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'Question 10'!$C$4:$C$8</c:f>
              <c:numCache>
                <c:formatCode>0.0%</c:formatCode>
                <c:ptCount val="5"/>
                <c:pt idx="0">
                  <c:v>0.79900000000000004</c:v>
                </c:pt>
                <c:pt idx="1">
                  <c:v>0.182</c:v>
                </c:pt>
                <c:pt idx="2">
                  <c:v>6.9999999999999993E-3</c:v>
                </c:pt>
                <c:pt idx="3">
                  <c:v>6.9999999999999993E-3</c:v>
                </c:pt>
                <c:pt idx="4">
                  <c:v>4.0000000000000001E-3</c:v>
                </c:pt>
              </c:numCache>
            </c:numRef>
          </c:val>
        </c:ser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27096181942779"/>
          <c:y val="0.40000044112133043"/>
          <c:w val="0.29340315219218294"/>
          <c:h val="0.31176514700368335"/>
        </c:manualLayout>
      </c:layout>
      <c:spPr>
        <a:solidFill>
          <a:srgbClr val="FFFFFF"/>
        </a:solidFill>
        <a:ln w="3175">
          <a:solidFill>
            <a:srgbClr val="333333"/>
          </a:solidFill>
          <a:prstDash val="solid"/>
        </a:ln>
      </c:spPr>
      <c:txPr>
        <a:bodyPr/>
        <a:lstStyle/>
        <a:p>
          <a:pPr>
            <a:defRPr sz="845" b="0" i="0" u="none" strike="noStrike" baseline="0">
              <a:solidFill>
                <a:srgbClr val="333333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</c:chart>
  <c:spPr>
    <a:solidFill>
      <a:srgbClr val="EEEEEE"/>
    </a:solidFill>
    <a:ln w="3175">
      <a:solidFill>
        <a:srgbClr val="333333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3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3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82575"/>
            <a:ext cx="7086600" cy="555625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 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114300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</a:p>
          <a:p>
            <a:pPr algn="ctr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July-August 2011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3452843"/>
            <a:ext cx="79361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Prehistory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Timetable Scheduling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 Report from Trainings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Evaluation Research Results</a:t>
            </a:r>
            <a:endParaRPr lang="ru-RU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</a:pPr>
            <a:endParaRPr lang="ru-RU" dirty="0"/>
          </a:p>
        </p:txBody>
      </p:sp>
      <p:pic>
        <p:nvPicPr>
          <p:cNvPr id="7" name="Picture 6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2004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Prehistory</a:t>
            </a:r>
            <a:endParaRPr lang="ru-RU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160020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42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Master teachers and </a:t>
            </a:r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IT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admins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were trained in Kutaisi, Georgia.  May 13-15, 2011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" name="Picture 11" descr="C:\Users\mmakhatx\Desktop\tttt\2011.06.13_IMG_4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123742"/>
            <a:ext cx="5301965" cy="3581858"/>
          </a:xfrm>
          <a:prstGeom prst="rect">
            <a:avLst/>
          </a:prstGeom>
          <a:noFill/>
        </p:spPr>
      </p:pic>
      <p:pic>
        <p:nvPicPr>
          <p:cNvPr id="18" name="Picture 3" descr="C:\Users\mmakhatx\Desktop\tttt\2011.06.13_IMG_4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71600"/>
            <a:ext cx="3657600" cy="2438400"/>
          </a:xfrm>
          <a:prstGeom prst="rect">
            <a:avLst/>
          </a:prstGeom>
          <a:noFill/>
        </p:spPr>
      </p:pic>
      <p:pic>
        <p:nvPicPr>
          <p:cNvPr id="19" name="Picture 5" descr="C:\Users\mmakhatx\Desktop\tttt\2011.06.13_IC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495800"/>
            <a:ext cx="3657600" cy="2209800"/>
          </a:xfrm>
          <a:prstGeom prst="rect">
            <a:avLst/>
          </a:prstGeom>
          <a:noFill/>
        </p:spPr>
      </p:pic>
      <p:pic>
        <p:nvPicPr>
          <p:cNvPr id="8" name="Picture 7" descr="Logo_U&amp;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200400"/>
            <a:ext cx="82205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Timetable Scheduling </a:t>
            </a:r>
            <a:endParaRPr lang="ru-RU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maller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09599" y="2544538"/>
            <a:ext cx="8001001" cy="4110514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671935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From July’11 till September’11 were trained </a:t>
            </a:r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3637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teachers in </a:t>
            </a:r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40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regional centers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Logo_U&amp;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1" y="1905000"/>
          <a:ext cx="6095999" cy="4235266"/>
        </p:xfrm>
        <a:graphic>
          <a:graphicData uri="http://schemas.openxmlformats.org/drawingml/2006/table">
            <a:tbl>
              <a:tblPr/>
              <a:tblGrid>
                <a:gridCol w="2070340"/>
                <a:gridCol w="1035169"/>
                <a:gridCol w="816983"/>
                <a:gridCol w="1225189"/>
                <a:gridCol w="948318"/>
              </a:tblGrid>
              <a:tr h="272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Master Trainer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Region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Groups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Teachers per group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Total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Shorena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Mikaberidze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Bolnisi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52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Tetritskaro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Rustavi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Manana Kapanadze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Khashuri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Kharagauli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Irina Markozashvili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Marneuli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28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Zaza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Mokhvashi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104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54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Rusudan Markozashvili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104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Maia Bazgadze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Teona Lotikashvili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104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Diana Miqadze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104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Natia Mumladze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Tbilisi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65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Inga Kakhiani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Imereti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Megi Kapanadze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Imereti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Mari Marchiladze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Imereti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Nodar Tsagareishvili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Imereti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Gogita Mokhvashi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Samegrelo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Nona Qadaia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Samegrelo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98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Eka Samurkasovi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Poti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84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1397913"/>
            <a:ext cx="454278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Timetable Scheduling </a:t>
            </a:r>
            <a:endParaRPr lang="ru-RU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1" y="1905000"/>
          <a:ext cx="6172199" cy="4602754"/>
        </p:xfrm>
        <a:graphic>
          <a:graphicData uri="http://schemas.openxmlformats.org/drawingml/2006/table">
            <a:tbl>
              <a:tblPr/>
              <a:tblGrid>
                <a:gridCol w="2096219"/>
                <a:gridCol w="1048109"/>
                <a:gridCol w="827195"/>
                <a:gridCol w="1240504"/>
                <a:gridCol w="960172"/>
              </a:tblGrid>
              <a:tr h="272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Master Trainer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Region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Groups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Teachers per group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Total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Levan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Tsulaia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Samegrelo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104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Lia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Navrozashvili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Gardabani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Marekhi Jeladze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Rustavi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78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Svaneti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33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Lili Zoidze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Tsalka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42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Gardabani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Dmanisi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Marine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Chitadze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Gori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70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TianeTi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Nino Mgebrishvili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Gori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24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Dusheti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52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Nana Edisherashvili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Gori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84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Elene BeTlemishvili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Gori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Mtskheta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Kazbegi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Natia Tsintsadze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QobuleTi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48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Batumi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65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Khatuna Lortkifanidze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Khelvachauri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104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Zurab Kekelidze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Khulo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78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Qeda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Tengiz Gatenadze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Qeda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48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Suakhevi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70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1397913"/>
            <a:ext cx="44353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timetable scheduling </a:t>
            </a:r>
            <a:endParaRPr lang="ru-RU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0" y="2057400"/>
          <a:ext cx="6096000" cy="3583584"/>
        </p:xfrm>
        <a:graphic>
          <a:graphicData uri="http://schemas.openxmlformats.org/drawingml/2006/table">
            <a:tbl>
              <a:tblPr/>
              <a:tblGrid>
                <a:gridCol w="2144888"/>
                <a:gridCol w="1128890"/>
                <a:gridCol w="802536"/>
                <a:gridCol w="1148830"/>
                <a:gridCol w="870856"/>
              </a:tblGrid>
              <a:tr h="2627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Master Trainer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Region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Groups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Teachers per group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Total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Maka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Aframishvili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Axaltsikhe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Akhalqalaqi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Aspindza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Nino Kokilashvili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Kakheti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98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Qetevan Inanishvili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Signagi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Khatuna Markozashvili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Akhmeta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39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Tsageri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28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Kakheti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22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Zurab Dzuliashvili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Telavi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44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OzurgeTi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Dimitri Popovi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Gurjaani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39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Svaneti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Ninotsminda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Marekhi Natenadze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Akhalqalaqi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56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Adigeni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Borjomi 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Akhaltsixe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6048" marR="6048" marT="6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26</a:t>
                      </a:r>
                    </a:p>
                  </a:txBody>
                  <a:tcPr marL="6048" marR="6048" marT="6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1397913"/>
            <a:ext cx="44353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timetable scheduling </a:t>
            </a:r>
            <a:endParaRPr lang="ru-RU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895600"/>
            <a:ext cx="7563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 Report from Trainings</a:t>
            </a:r>
            <a:endParaRPr lang="ru-RU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Kakheti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Gurjaani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Dmitry Popov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435" name="Picture 3" descr="C:\Users\mmakhatx\Documents\Reports\Marketing\NGO\Intel Monitoring_I Part\Teacher trainings\Dimitry Popov\Dimitri popovi Kakheti\SAM_3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2971800" cy="2228850"/>
          </a:xfrm>
          <a:prstGeom prst="rect">
            <a:avLst/>
          </a:prstGeom>
          <a:noFill/>
        </p:spPr>
      </p:pic>
      <p:pic>
        <p:nvPicPr>
          <p:cNvPr id="18436" name="Picture 4" descr="C:\Users\mmakhatx\Documents\Reports\Marketing\NGO\Intel Monitoring_I Part\Teacher trainings\Dimitry Popov\Dimitri popovi Kakheti\SAM_32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0"/>
            <a:ext cx="2971800" cy="2228850"/>
          </a:xfrm>
          <a:prstGeom prst="rect">
            <a:avLst/>
          </a:prstGeom>
          <a:noFill/>
        </p:spPr>
      </p:pic>
      <p:pic>
        <p:nvPicPr>
          <p:cNvPr id="18437" name="Picture 5" descr="C:\Users\mmakhatx\Documents\Reports\Marketing\NGO\Intel Monitoring_I Part\Teacher trainings\Dimitry Popov\Dimitri popovi Kakheti\SAM_33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495800"/>
            <a:ext cx="2971800" cy="2228850"/>
          </a:xfrm>
          <a:prstGeom prst="rect">
            <a:avLst/>
          </a:prstGeom>
          <a:noFill/>
        </p:spPr>
      </p:pic>
      <p:pic>
        <p:nvPicPr>
          <p:cNvPr id="18439" name="Picture 7" descr="C:\Users\mmakhatx\Documents\Reports\Marketing\NGO\Intel Monitoring_I Part\Teacher trainings\Dimitry Popov\Dimitri popovi Kakheti\SAM_35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2895600"/>
            <a:ext cx="2628900" cy="3505200"/>
          </a:xfrm>
          <a:prstGeom prst="rect">
            <a:avLst/>
          </a:prstGeom>
          <a:noFill/>
        </p:spPr>
      </p:pic>
      <p:pic>
        <p:nvPicPr>
          <p:cNvPr id="18440" name="Picture 8" descr="C:\Users\mmakhatx\Documents\Reports\Marketing\NGO\Intel Monitoring_I Part\Teacher trainings\Dimitry Popov\Dimitri popovi Kakheti\SAM_32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495800"/>
            <a:ext cx="2971800" cy="2228850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Svaneti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Dmitry Popov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409" name="Picture 1" descr="C:\Users\mmakhatx\Documents\Reports\Marketing\NGO\Intel Monitoring_I Part\Teacher trainings\Dimitry Popov\Dimitri popovi Kakheti\SAM_4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905000"/>
            <a:ext cx="3200400" cy="4267200"/>
          </a:xfrm>
          <a:prstGeom prst="rect">
            <a:avLst/>
          </a:prstGeom>
          <a:noFill/>
        </p:spPr>
      </p:pic>
      <p:pic>
        <p:nvPicPr>
          <p:cNvPr id="17410" name="Picture 2" descr="C:\Users\mmakhatx\Documents\Reports\Marketing\NGO\Intel Monitoring_I Part\Teacher trainings\Dimitry Popov\Dimitri popovi Kakheti\SAM_3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648200"/>
            <a:ext cx="2609852" cy="1957388"/>
          </a:xfrm>
          <a:prstGeom prst="rect">
            <a:avLst/>
          </a:prstGeom>
          <a:noFill/>
        </p:spPr>
      </p:pic>
      <p:pic>
        <p:nvPicPr>
          <p:cNvPr id="17411" name="Picture 3" descr="C:\Users\mmakhatx\Documents\Reports\Marketing\NGO\Intel Monitoring_I Part\Teacher trainings\Dimitry Popov\Dimitri popovi Kakheti\SAM_39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648200"/>
            <a:ext cx="2609852" cy="1957388"/>
          </a:xfrm>
          <a:prstGeom prst="rect">
            <a:avLst/>
          </a:prstGeom>
          <a:noFill/>
        </p:spPr>
      </p:pic>
      <p:pic>
        <p:nvPicPr>
          <p:cNvPr id="17412" name="Picture 4" descr="C:\Users\mmakhatx\Documents\Reports\Marketing\NGO\Intel Monitoring_I Part\Teacher trainings\Dimitry Popov\Dimitri popovi Kakheti\SAM_39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438400"/>
            <a:ext cx="2641600" cy="1981200"/>
          </a:xfrm>
          <a:prstGeom prst="rect">
            <a:avLst/>
          </a:prstGeom>
          <a:noFill/>
        </p:spPr>
      </p:pic>
      <p:pic>
        <p:nvPicPr>
          <p:cNvPr id="17413" name="Picture 5" descr="C:\Users\mmakhatx\Documents\Reports\Marketing\NGO\Intel Monitoring_I Part\Teacher trainings\Dimitry Popov\Dimitri popovi Kakheti\SAM_40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2438400"/>
            <a:ext cx="2641600" cy="1981200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Akhalqalaki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Ninotsminda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Dmitry Popov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6385" name="Picture 1" descr="C:\Users\mmakhatx\Documents\Reports\Marketing\NGO\Intel Monitoring_I Part\Teacher trainings\Dimitry Popov\Dimitri popovi Kakheti\SAM_3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438400"/>
            <a:ext cx="2743200" cy="2057400"/>
          </a:xfrm>
          <a:prstGeom prst="rect">
            <a:avLst/>
          </a:prstGeom>
          <a:noFill/>
        </p:spPr>
      </p:pic>
      <p:pic>
        <p:nvPicPr>
          <p:cNvPr id="16387" name="Picture 3" descr="C:\Users\mmakhatx\Documents\Reports\Marketing\NGO\Intel Monitoring_I Part\Teacher trainings\Dimitry Popov\Dimitri popovi Kakheti\SAM_36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0"/>
            <a:ext cx="2743200" cy="2057400"/>
          </a:xfrm>
          <a:prstGeom prst="rect">
            <a:avLst/>
          </a:prstGeom>
          <a:noFill/>
        </p:spPr>
      </p:pic>
      <p:pic>
        <p:nvPicPr>
          <p:cNvPr id="16388" name="Picture 4" descr="C:\Users\mmakhatx\Documents\Reports\Marketing\NGO\Intel Monitoring_I Part\Teacher trainings\Dimitry Popov\Dimitri popovi Kakheti\SAM_36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438400"/>
            <a:ext cx="2743200" cy="2057400"/>
          </a:xfrm>
          <a:prstGeom prst="rect">
            <a:avLst/>
          </a:prstGeom>
          <a:noFill/>
        </p:spPr>
      </p:pic>
      <p:pic>
        <p:nvPicPr>
          <p:cNvPr id="16389" name="Picture 5" descr="C:\Users\mmakhatx\Documents\Reports\Marketing\NGO\Intel Monitoring_I Part\Teacher trainings\Dimitry Popov\Dimitri popovi Kakheti\SAM_36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4572000"/>
            <a:ext cx="2743200" cy="2057400"/>
          </a:xfrm>
          <a:prstGeom prst="rect">
            <a:avLst/>
          </a:prstGeom>
          <a:noFill/>
        </p:spPr>
      </p:pic>
      <p:pic>
        <p:nvPicPr>
          <p:cNvPr id="16390" name="Picture 6" descr="C:\Users\mmakhatx\Documents\Reports\Marketing\NGO\Intel Monitoring_I Part\Teacher trainings\Dimitry Popov\Dimitri popovi Kakheti\SAM_36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3200400"/>
            <a:ext cx="3079750" cy="2309813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Adjaria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Khelvachauri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Khatuna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Lortkifanidze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482" name="Picture 2" descr="C:\Users\mmakhatx\Documents\Reports\Marketing\NGO\Intel Monitoring_I Part\Teacher trainings\khatuna Lortkifanidze\26072011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88538" y="2637036"/>
            <a:ext cx="2808288" cy="2106216"/>
          </a:xfrm>
          <a:prstGeom prst="rect">
            <a:avLst/>
          </a:prstGeom>
          <a:noFill/>
        </p:spPr>
      </p:pic>
      <p:pic>
        <p:nvPicPr>
          <p:cNvPr id="20484" name="Picture 4" descr="C:\Users\mmakhatx\Documents\Reports\Marketing\NGO\Intel Monitoring_I Part\Teacher trainings\khatuna Lortkifanidze\21072011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6367" y="2286000"/>
            <a:ext cx="2106216" cy="2808288"/>
          </a:xfrm>
          <a:prstGeom prst="rect">
            <a:avLst/>
          </a:prstGeom>
          <a:noFill/>
        </p:spPr>
      </p:pic>
      <p:pic>
        <p:nvPicPr>
          <p:cNvPr id="20485" name="Picture 5" descr="C:\Users\mmakhatx\Documents\Reports\Marketing\NGO\Intel Monitoring_I Part\Teacher trainings\khatuna Lortkifanidze\210720111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572000"/>
            <a:ext cx="2808288" cy="2106216"/>
          </a:xfrm>
          <a:prstGeom prst="rect">
            <a:avLst/>
          </a:prstGeom>
          <a:noFill/>
        </p:spPr>
      </p:pic>
      <p:pic>
        <p:nvPicPr>
          <p:cNvPr id="20486" name="Picture 6" descr="C:\Users\mmakhatx\Documents\Reports\Marketing\NGO\Intel Monitoring_I Part\Teacher trainings\khatuna Lortkifanidze\260720111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3866" y="2667000"/>
            <a:ext cx="2800350" cy="3733800"/>
          </a:xfrm>
          <a:prstGeom prst="rect">
            <a:avLst/>
          </a:prstGeom>
          <a:noFill/>
        </p:spPr>
      </p:pic>
      <p:pic>
        <p:nvPicPr>
          <p:cNvPr id="11" name="Picture 3" descr="C:\Users\mmakhatx\Documents\Reports\Marketing\NGO\Intel Monitoring_I Part\Teacher trainings\khatuna Lortkifanidze\260720111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4572000"/>
            <a:ext cx="2808288" cy="2106216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Adjara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Kobuleti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Natia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Tsintsadze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1508" name="Picture 4" descr="C:\Users\mmakhatx\Documents\Reports\Marketing\NGO\Intel Monitoring_I Part\Teacher trainings\batumi\Изображение 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209800"/>
            <a:ext cx="3153505" cy="2362200"/>
          </a:xfrm>
          <a:prstGeom prst="rect">
            <a:avLst/>
          </a:prstGeom>
          <a:noFill/>
        </p:spPr>
      </p:pic>
      <p:pic>
        <p:nvPicPr>
          <p:cNvPr id="21509" name="Picture 5" descr="C:\Users\mmakhatx\Documents\Reports\Marketing\NGO\Intel Monitoring_I Part\Teacher trainings\batumi\Изображение 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0"/>
            <a:ext cx="3153505" cy="2362200"/>
          </a:xfrm>
          <a:prstGeom prst="rect">
            <a:avLst/>
          </a:prstGeom>
          <a:noFill/>
        </p:spPr>
      </p:pic>
      <p:pic>
        <p:nvPicPr>
          <p:cNvPr id="10" name="Picture 2" descr="C:\Users\mmakhatx\Documents\Reports\Marketing\NGO\Intel Monitoring_I Part\Teacher trainings\batumi\Изображение 1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4343400"/>
            <a:ext cx="3153505" cy="2362200"/>
          </a:xfrm>
          <a:prstGeom prst="rect">
            <a:avLst/>
          </a:prstGeom>
          <a:noFill/>
        </p:spPr>
      </p:pic>
      <p:pic>
        <p:nvPicPr>
          <p:cNvPr id="11" name="Picture 3" descr="C:\Users\mmakhatx\Documents\Reports\Marketing\NGO\Intel Monitoring_I Part\Teacher trainings\batumi\Изображение 1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8095" y="4343400"/>
            <a:ext cx="3153505" cy="2362200"/>
          </a:xfrm>
          <a:prstGeom prst="rect">
            <a:avLst/>
          </a:prstGeom>
          <a:noFill/>
        </p:spPr>
      </p:pic>
      <p:pic>
        <p:nvPicPr>
          <p:cNvPr id="9" name="Picture 8" descr="Logo_U&amp;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Adjara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Batumi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Natia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Tsintsadze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9703" name="Picture 7" descr="C:\Users\mmakhatx\Documents\Reports\Marketing\NGO\Intel Monitoring_I Part\Teacher trainings\Diana miqadze\4\DSC087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91864"/>
            <a:ext cx="3352800" cy="4095366"/>
          </a:xfrm>
          <a:prstGeom prst="rect">
            <a:avLst/>
          </a:prstGeom>
          <a:noFill/>
        </p:spPr>
      </p:pic>
      <p:pic>
        <p:nvPicPr>
          <p:cNvPr id="29704" name="Picture 8" descr="C:\Users\mmakhatx\Documents\Reports\Marketing\NGO\Intel Monitoring_I Part\Teacher trainings\Diana miqadze\4\DSC088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9550" y="4800600"/>
            <a:ext cx="2381250" cy="1866900"/>
          </a:xfrm>
          <a:prstGeom prst="rect">
            <a:avLst/>
          </a:prstGeom>
          <a:noFill/>
        </p:spPr>
      </p:pic>
      <p:pic>
        <p:nvPicPr>
          <p:cNvPr id="29705" name="Picture 9" descr="C:\Users\mmakhatx\Documents\Reports\Marketing\NGO\Intel Monitoring_I Part\Teacher trainings\Diana miqadze\4\DSC09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2362200"/>
            <a:ext cx="1905000" cy="2381250"/>
          </a:xfrm>
          <a:prstGeom prst="rect">
            <a:avLst/>
          </a:prstGeom>
          <a:noFill/>
        </p:spPr>
      </p:pic>
      <p:pic>
        <p:nvPicPr>
          <p:cNvPr id="29706" name="Picture 10" descr="C:\Users\mmakhatx\Documents\Reports\Marketing\NGO\Intel Monitoring_I Part\Teacher trainings\Diana miqadze\4\DSC09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5150" y="4267200"/>
            <a:ext cx="1838325" cy="2381250"/>
          </a:xfrm>
          <a:prstGeom prst="rect">
            <a:avLst/>
          </a:prstGeom>
          <a:noFill/>
        </p:spPr>
      </p:pic>
      <p:pic>
        <p:nvPicPr>
          <p:cNvPr id="29707" name="Picture 11" descr="C:\Users\mmakhatx\Documents\Reports\Marketing\NGO\Intel Monitoring_I Part\Teacher trainings\Diana miqadze\4\DSC090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81750" y="2362200"/>
            <a:ext cx="2381250" cy="1828800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Samegrelo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Poti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Eka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Samursakovi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2531" name="Picture 3" descr="C:\Users\mmakhatx\Documents\Reports\Marketing\NGO\Intel Monitoring_I Part\Teacher trainings\Eka samurzakovi\გასაგზავნი\101_2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495800"/>
            <a:ext cx="2368549" cy="1578034"/>
          </a:xfrm>
          <a:prstGeom prst="rect">
            <a:avLst/>
          </a:prstGeom>
          <a:noFill/>
        </p:spPr>
      </p:pic>
      <p:pic>
        <p:nvPicPr>
          <p:cNvPr id="22532" name="Picture 4" descr="C:\Users\mmakhatx\Documents\Reports\Marketing\NGO\Intel Monitoring_I Part\Teacher trainings\Eka samurzakovi\გასაგზავნი\101_23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0251" y="4495800"/>
            <a:ext cx="2368549" cy="1578034"/>
          </a:xfrm>
          <a:prstGeom prst="rect">
            <a:avLst/>
          </a:prstGeom>
          <a:noFill/>
        </p:spPr>
      </p:pic>
      <p:pic>
        <p:nvPicPr>
          <p:cNvPr id="22533" name="Picture 5" descr="C:\Users\mmakhatx\Documents\Reports\Marketing\NGO\Intel Monitoring_I Part\Teacher trainings\Eka samurzakovi\გასაგზავნი\101_23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5851" y="4495800"/>
            <a:ext cx="2368549" cy="1578034"/>
          </a:xfrm>
          <a:prstGeom prst="rect">
            <a:avLst/>
          </a:prstGeom>
          <a:noFill/>
        </p:spPr>
      </p:pic>
      <p:pic>
        <p:nvPicPr>
          <p:cNvPr id="22534" name="Picture 6" descr="C:\Users\mmakhatx\Documents\Reports\Marketing\NGO\Intel Monitoring_I Part\Teacher trainings\Eka samurzakovi\გასაგზავნი\101_23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5851" y="2514600"/>
            <a:ext cx="2368549" cy="1578034"/>
          </a:xfrm>
          <a:prstGeom prst="rect">
            <a:avLst/>
          </a:prstGeom>
          <a:noFill/>
        </p:spPr>
      </p:pic>
      <p:pic>
        <p:nvPicPr>
          <p:cNvPr id="22535" name="Picture 7" descr="C:\Users\mmakhatx\Documents\Reports\Marketing\NGO\Intel Monitoring_I Part\Teacher trainings\Eka samurzakovi\გასაგზავნი\101_23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0251" y="2514600"/>
            <a:ext cx="2368549" cy="1578034"/>
          </a:xfrm>
          <a:prstGeom prst="rect">
            <a:avLst/>
          </a:prstGeom>
          <a:noFill/>
        </p:spPr>
      </p:pic>
      <p:pic>
        <p:nvPicPr>
          <p:cNvPr id="22536" name="Picture 8" descr="C:\Users\mmakhatx\Documents\Reports\Marketing\NGO\Intel Monitoring_I Part\Teacher trainings\Eka samurzakovi\გასაგზავნი\101_236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2514600"/>
            <a:ext cx="2368549" cy="1578034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Imereti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Kutaisi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Megi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Kapanadze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22" name="Picture 2" descr="C:\Users\mmakhatx\Documents\Reports\Marketing\NGO\Intel Monitoring_I Part\Teacher trainings\Diana miqadze\6\DSC09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0219" y="4267199"/>
            <a:ext cx="2759581" cy="2362201"/>
          </a:xfrm>
          <a:prstGeom prst="rect">
            <a:avLst/>
          </a:prstGeom>
          <a:noFill/>
        </p:spPr>
      </p:pic>
      <p:pic>
        <p:nvPicPr>
          <p:cNvPr id="30723" name="Picture 3" descr="C:\Users\mmakhatx\Documents\Reports\Marketing\NGO\Intel Monitoring_I Part\Teacher trainings\Diana miqadze\6\DSC09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6418" y="2438400"/>
            <a:ext cx="2635849" cy="1676400"/>
          </a:xfrm>
          <a:prstGeom prst="rect">
            <a:avLst/>
          </a:prstGeom>
          <a:noFill/>
        </p:spPr>
      </p:pic>
      <p:pic>
        <p:nvPicPr>
          <p:cNvPr id="30725" name="Picture 5" descr="C:\Users\mmakhatx\Documents\Reports\Marketing\NGO\Intel Monitoring_I Part\Teacher trainings\Diana miqadze\6\DSC090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238042"/>
            <a:ext cx="2362200" cy="2410408"/>
          </a:xfrm>
          <a:prstGeom prst="rect">
            <a:avLst/>
          </a:prstGeom>
          <a:noFill/>
        </p:spPr>
      </p:pic>
      <p:pic>
        <p:nvPicPr>
          <p:cNvPr id="30726" name="Picture 6" descr="C:\Users\mmakhatx\Documents\Reports\Marketing\NGO\Intel Monitoring_I Part\Teacher trainings\Diana miqadze\6\DSC091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438400"/>
            <a:ext cx="2381250" cy="1666875"/>
          </a:xfrm>
          <a:prstGeom prst="rect">
            <a:avLst/>
          </a:prstGeom>
          <a:noFill/>
        </p:spPr>
      </p:pic>
      <p:pic>
        <p:nvPicPr>
          <p:cNvPr id="30727" name="Picture 7" descr="C:\Users\mmakhatx\Documents\Reports\Marketing\NGO\Intel Monitoring_I Part\Teacher trainings\Diana miqadze\6\DSC091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9640" y="2438400"/>
            <a:ext cx="2097160" cy="4112543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Imereti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Samtredia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Mari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Morchiladze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1747" name="Picture 3" descr="C:\Users\mmakhatx\Documents\Reports\Marketing\NGO\Intel Monitoring_I Part\Teacher trainings\Diana miqadze\6\DSC09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3598" y="4267200"/>
            <a:ext cx="3937002" cy="2362200"/>
          </a:xfrm>
          <a:prstGeom prst="rect">
            <a:avLst/>
          </a:prstGeom>
          <a:noFill/>
        </p:spPr>
      </p:pic>
      <p:pic>
        <p:nvPicPr>
          <p:cNvPr id="31748" name="Picture 4" descr="C:\Users\mmakhatx\Documents\Reports\Marketing\NGO\Intel Monitoring_I Part\Teacher trainings\Diana miqadze\6\DSC09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267200"/>
            <a:ext cx="2009775" cy="2381250"/>
          </a:xfrm>
          <a:prstGeom prst="rect">
            <a:avLst/>
          </a:prstGeom>
          <a:noFill/>
        </p:spPr>
      </p:pic>
      <p:pic>
        <p:nvPicPr>
          <p:cNvPr id="31749" name="Picture 5" descr="C:\Users\mmakhatx\Documents\Reports\Marketing\NGO\Intel Monitoring_I Part\Teacher trainings\Diana miqadze\6\DSC092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9850" y="4267200"/>
            <a:ext cx="1733550" cy="2381250"/>
          </a:xfrm>
          <a:prstGeom prst="rect">
            <a:avLst/>
          </a:prstGeom>
          <a:noFill/>
        </p:spPr>
      </p:pic>
      <p:pic>
        <p:nvPicPr>
          <p:cNvPr id="31750" name="Picture 6" descr="C:\Users\mmakhatx\Documents\Reports\Marketing\NGO\Intel Monitoring_I Part\Teacher trainings\Diana miqadze\6\DSC092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199" y="2151336"/>
            <a:ext cx="1981201" cy="2134914"/>
          </a:xfrm>
          <a:prstGeom prst="rect">
            <a:avLst/>
          </a:prstGeom>
          <a:noFill/>
        </p:spPr>
      </p:pic>
      <p:pic>
        <p:nvPicPr>
          <p:cNvPr id="31751" name="Picture 7" descr="C:\Users\mmakhatx\Documents\Reports\Marketing\NGO\Intel Monitoring_I Part\Teacher trainings\Diana miqadze\6\DSC091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1" y="2438400"/>
            <a:ext cx="3352800" cy="1850745"/>
          </a:xfrm>
          <a:prstGeom prst="rect">
            <a:avLst/>
          </a:prstGeom>
          <a:noFill/>
        </p:spPr>
      </p:pic>
      <p:pic>
        <p:nvPicPr>
          <p:cNvPr id="31752" name="Picture 8" descr="C:\Users\mmakhatx\Documents\Reports\Marketing\NGO\Intel Monitoring_I Part\Teacher trainings\Diana miqadze\6\DSC092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2159308"/>
            <a:ext cx="1752600" cy="2126942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Qartli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Khashuri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Manana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Kapanadze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3554" name="Picture 2" descr="C:\Users\mmakhatx\Documents\Reports\Marketing\NGO\Intel Monitoring_I Part\Teacher trainings\Kashuri kharagauli\1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417" y="2438400"/>
            <a:ext cx="2797175" cy="2097881"/>
          </a:xfrm>
          <a:prstGeom prst="rect">
            <a:avLst/>
          </a:prstGeom>
          <a:noFill/>
        </p:spPr>
      </p:pic>
      <p:pic>
        <p:nvPicPr>
          <p:cNvPr id="23555" name="Picture 3" descr="C:\Users\mmakhatx\Documents\Reports\Marketing\NGO\Intel Monitoring_I Part\Teacher trainings\Kashuri kharagauli\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572000"/>
            <a:ext cx="2797175" cy="2097881"/>
          </a:xfrm>
          <a:prstGeom prst="rect">
            <a:avLst/>
          </a:prstGeom>
          <a:noFill/>
        </p:spPr>
      </p:pic>
      <p:pic>
        <p:nvPicPr>
          <p:cNvPr id="23556" name="Picture 4" descr="C:\Users\mmakhatx\Documents\Reports\Marketing\NGO\Intel Monitoring_I Part\Teacher trainings\Kashuri kharagauli\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4572000"/>
            <a:ext cx="2797175" cy="2097881"/>
          </a:xfrm>
          <a:prstGeom prst="rect">
            <a:avLst/>
          </a:prstGeom>
          <a:noFill/>
        </p:spPr>
      </p:pic>
      <p:pic>
        <p:nvPicPr>
          <p:cNvPr id="23557" name="Picture 5" descr="C:\Users\mmakhatx\Documents\Reports\Marketing\NGO\Intel Monitoring_I Part\Teacher trainings\Kashuri kharagauli\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572000"/>
            <a:ext cx="2797175" cy="2097881"/>
          </a:xfrm>
          <a:prstGeom prst="rect">
            <a:avLst/>
          </a:prstGeom>
          <a:noFill/>
        </p:spPr>
      </p:pic>
      <p:pic>
        <p:nvPicPr>
          <p:cNvPr id="23558" name="Picture 6" descr="C:\Users\mmakhatx\Documents\Reports\Marketing\NGO\Intel Monitoring_I Part\Teacher trainings\Kashuri kharagauli\Image1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2438400"/>
            <a:ext cx="2797175" cy="2097881"/>
          </a:xfrm>
          <a:prstGeom prst="rect">
            <a:avLst/>
          </a:prstGeom>
          <a:noFill/>
        </p:spPr>
      </p:pic>
      <p:pic>
        <p:nvPicPr>
          <p:cNvPr id="23559" name="Picture 7" descr="C:\Users\mmakhatx\Documents\Reports\Marketing\NGO\Intel Monitoring_I Part\Teacher trainings\Kashuri kharagauli\Image2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4200" y="2438400"/>
            <a:ext cx="2797175" cy="2097881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Tbilisi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Diana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Miqadze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4578" name="Picture 2" descr="C:\Users\mmakhatx\Documents\Reports\Marketing\NGO\Intel Monitoring_I Part\Teacher trainings\Diana miqadze\1\DSC08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08635"/>
            <a:ext cx="3352800" cy="2196965"/>
          </a:xfrm>
          <a:prstGeom prst="rect">
            <a:avLst/>
          </a:prstGeom>
          <a:noFill/>
        </p:spPr>
      </p:pic>
      <p:pic>
        <p:nvPicPr>
          <p:cNvPr id="24580" name="Picture 4" descr="C:\Users\mmakhatx\Documents\Reports\Marketing\NGO\Intel Monitoring_I Part\Teacher trainings\Diana miqadze\1\DSC08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2285999"/>
            <a:ext cx="5334001" cy="2266949"/>
          </a:xfrm>
          <a:prstGeom prst="rect">
            <a:avLst/>
          </a:prstGeom>
          <a:noFill/>
        </p:spPr>
      </p:pic>
      <p:pic>
        <p:nvPicPr>
          <p:cNvPr id="24582" name="Picture 6" descr="C:\Users\mmakhatx\Documents\Reports\Marketing\NGO\Intel Monitoring_I Part\Teacher trainings\Diana miqadze\1\DSC087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4572000"/>
            <a:ext cx="3327834" cy="2143125"/>
          </a:xfrm>
          <a:prstGeom prst="rect">
            <a:avLst/>
          </a:prstGeom>
          <a:noFill/>
        </p:spPr>
      </p:pic>
      <p:pic>
        <p:nvPicPr>
          <p:cNvPr id="11" name="Picture 3" descr="C:\Users\mmakhatx\Documents\Reports\Marketing\NGO\Intel Monitoring_I Part\Teacher trainings\Diana miqadze\1\DSC087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2485" y="4219576"/>
            <a:ext cx="3061608" cy="2486024"/>
          </a:xfrm>
          <a:prstGeom prst="rect">
            <a:avLst/>
          </a:prstGeom>
          <a:noFill/>
        </p:spPr>
      </p:pic>
      <p:pic>
        <p:nvPicPr>
          <p:cNvPr id="12" name="Picture 5" descr="C:\Users\mmakhatx\Documents\Reports\Marketing\NGO\Intel Monitoring_I Part\Teacher trainings\Diana miqadze\1\DSC087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2485" y="2257426"/>
            <a:ext cx="3061608" cy="2314574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Tbilisi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Diana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Miqadze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602" name="Picture 2" descr="C:\Users\mmakhatx\Documents\Reports\Marketing\NGO\Intel Monitoring_I Part\Teacher trainings\Diana miqadze\7\DSC09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953000"/>
            <a:ext cx="2819400" cy="1719834"/>
          </a:xfrm>
          <a:prstGeom prst="rect">
            <a:avLst/>
          </a:prstGeom>
          <a:noFill/>
        </p:spPr>
      </p:pic>
      <p:pic>
        <p:nvPicPr>
          <p:cNvPr id="25603" name="Picture 3" descr="C:\Users\mmakhatx\Documents\Reports\Marketing\NGO\Intel Monitoring_I Part\Teacher trainings\Diana miqadze\7\DSC093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828800"/>
            <a:ext cx="2314575" cy="2857500"/>
          </a:xfrm>
          <a:prstGeom prst="rect">
            <a:avLst/>
          </a:prstGeom>
          <a:noFill/>
        </p:spPr>
      </p:pic>
      <p:pic>
        <p:nvPicPr>
          <p:cNvPr id="25604" name="Picture 4" descr="C:\Users\mmakhatx\Documents\Reports\Marketing\NGO\Intel Monitoring_I Part\Teacher trainings\Diana miqadze\7\DSC094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286000"/>
            <a:ext cx="2797552" cy="2667000"/>
          </a:xfrm>
          <a:prstGeom prst="rect">
            <a:avLst/>
          </a:prstGeom>
          <a:noFill/>
        </p:spPr>
      </p:pic>
      <p:pic>
        <p:nvPicPr>
          <p:cNvPr id="25608" name="Picture 8" descr="C:\Users\mmakhatx\Documents\Reports\Marketing\NGO\Intel Monitoring_I Part\Teacher trainings\Diana miqadze\7\DSC091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4142" y="4876800"/>
            <a:ext cx="2635558" cy="1809750"/>
          </a:xfrm>
          <a:prstGeom prst="rect">
            <a:avLst/>
          </a:prstGeom>
          <a:noFill/>
        </p:spPr>
      </p:pic>
      <p:pic>
        <p:nvPicPr>
          <p:cNvPr id="25609" name="Picture 9" descr="C:\Users\mmakhatx\Documents\Reports\Marketing\NGO\Intel Monitoring_I Part\Teacher trainings\Diana miqadze\7\DSC091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4700" y="2190750"/>
            <a:ext cx="2857500" cy="2000250"/>
          </a:xfrm>
          <a:prstGeom prst="rect">
            <a:avLst/>
          </a:prstGeom>
          <a:noFill/>
        </p:spPr>
      </p:pic>
      <p:pic>
        <p:nvPicPr>
          <p:cNvPr id="13" name="Picture 5" descr="C:\Users\mmakhatx\Documents\Reports\Marketing\NGO\Intel Monitoring_I Part\Teacher trainings\Diana miqadze\7\DSC094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4267200"/>
            <a:ext cx="3389128" cy="2428875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Tbilisi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Diana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Mikadze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6626" name="Picture 2" descr="C:\Users\mmakhatx\Documents\Reports\Marketing\NGO\Intel Monitoring_I Part\Teacher trainings\Diana miqadze\5\DSC092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437736"/>
            <a:ext cx="2362200" cy="2248814"/>
          </a:xfrm>
          <a:prstGeom prst="rect">
            <a:avLst/>
          </a:prstGeom>
          <a:noFill/>
        </p:spPr>
      </p:pic>
      <p:pic>
        <p:nvPicPr>
          <p:cNvPr id="26628" name="Picture 4" descr="C:\Users\mmakhatx\Documents\Reports\Marketing\NGO\Intel Monitoring_I Part\Teacher trainings\Diana miqadze\5\DSC09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2381250" cy="2143125"/>
          </a:xfrm>
          <a:prstGeom prst="rect">
            <a:avLst/>
          </a:prstGeom>
          <a:noFill/>
        </p:spPr>
      </p:pic>
      <p:pic>
        <p:nvPicPr>
          <p:cNvPr id="26629" name="Picture 5" descr="C:\Users\mmakhatx\Documents\Reports\Marketing\NGO\Intel Monitoring_I Part\Teacher trainings\Diana miqadze\5\DSC091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4572000"/>
            <a:ext cx="2381250" cy="1962150"/>
          </a:xfrm>
          <a:prstGeom prst="rect">
            <a:avLst/>
          </a:prstGeom>
          <a:noFill/>
        </p:spPr>
      </p:pic>
      <p:pic>
        <p:nvPicPr>
          <p:cNvPr id="26630" name="Picture 6" descr="C:\Users\mmakhatx\Documents\Reports\Marketing\NGO\Intel Monitoring_I Part\Teacher trainings\Diana miqadze\5\DSC091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286000"/>
            <a:ext cx="2381250" cy="2152650"/>
          </a:xfrm>
          <a:prstGeom prst="rect">
            <a:avLst/>
          </a:prstGeom>
          <a:noFill/>
        </p:spPr>
      </p:pic>
      <p:pic>
        <p:nvPicPr>
          <p:cNvPr id="26631" name="Picture 7" descr="C:\Users\mmakhatx\Documents\Reports\Marketing\NGO\Intel Monitoring_I Part\Teacher trainings\Diana miqadze\5\DSC091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89783" y="4191000"/>
            <a:ext cx="2362200" cy="2381250"/>
          </a:xfrm>
          <a:prstGeom prst="rect">
            <a:avLst/>
          </a:prstGeom>
          <a:noFill/>
        </p:spPr>
      </p:pic>
      <p:pic>
        <p:nvPicPr>
          <p:cNvPr id="26634" name="Picture 10" descr="C:\Users\mmakhatx\Documents\Reports\Marketing\NGO\Intel Monitoring_I Part\Teacher trainings\Diana miqadze\5\DSC092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81750" y="2286000"/>
            <a:ext cx="2381250" cy="1847850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Tbilisi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Maia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Bazgadze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7650" name="Picture 2" descr="C:\Users\mmakhatx\Documents\Reports\Marketing\NGO\Intel Monitoring_I Part\Teacher trainings\Diana miqadze\2\DSC08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438400"/>
            <a:ext cx="2381250" cy="1714500"/>
          </a:xfrm>
          <a:prstGeom prst="rect">
            <a:avLst/>
          </a:prstGeom>
          <a:noFill/>
        </p:spPr>
      </p:pic>
      <p:pic>
        <p:nvPicPr>
          <p:cNvPr id="27651" name="Picture 3" descr="C:\Users\mmakhatx\Documents\Reports\Marketing\NGO\Intel Monitoring_I Part\Teacher trainings\Diana miqadze\2\DSC087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267200"/>
            <a:ext cx="2381250" cy="1866900"/>
          </a:xfrm>
          <a:prstGeom prst="rect">
            <a:avLst/>
          </a:prstGeom>
          <a:noFill/>
        </p:spPr>
      </p:pic>
      <p:pic>
        <p:nvPicPr>
          <p:cNvPr id="27652" name="Picture 4" descr="C:\Users\mmakhatx\Documents\Reports\Marketing\NGO\Intel Monitoring_I Part\Teacher trainings\Diana miqadze\2\DSC087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799" y="4267200"/>
            <a:ext cx="2655455" cy="1828800"/>
          </a:xfrm>
          <a:prstGeom prst="rect">
            <a:avLst/>
          </a:prstGeom>
          <a:noFill/>
        </p:spPr>
      </p:pic>
      <p:pic>
        <p:nvPicPr>
          <p:cNvPr id="27653" name="Picture 5" descr="C:\Users\mmakhatx\Documents\Reports\Marketing\NGO\Intel Monitoring_I Part\Teacher trainings\Diana miqadze\2\DSC089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057400"/>
            <a:ext cx="2428875" cy="3636040"/>
          </a:xfrm>
          <a:prstGeom prst="rect">
            <a:avLst/>
          </a:prstGeom>
          <a:noFill/>
        </p:spPr>
      </p:pic>
      <p:pic>
        <p:nvPicPr>
          <p:cNvPr id="27654" name="Picture 6" descr="C:\Users\mmakhatx\Documents\Reports\Marketing\NGO\Intel Monitoring_I Part\Teacher trainings\Diana miqadze\2\DSC089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799" y="2438400"/>
            <a:ext cx="2619375" cy="1676400"/>
          </a:xfrm>
          <a:prstGeom prst="rect">
            <a:avLst/>
          </a:prstGeom>
          <a:noFill/>
        </p:spPr>
      </p:pic>
      <p:pic>
        <p:nvPicPr>
          <p:cNvPr id="10" name="Picture 9" descr="Logo_U&amp;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Tbilisi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Rusudan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Markozashvili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8674" name="Picture 2" descr="C:\Users\mmakhatx\Documents\Reports\Marketing\NGO\Intel Monitoring_I Part\Teacher trainings\Diana miqadze\3\DSC08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514600"/>
            <a:ext cx="3255380" cy="2057400"/>
          </a:xfrm>
          <a:prstGeom prst="rect">
            <a:avLst/>
          </a:prstGeom>
          <a:noFill/>
        </p:spPr>
      </p:pic>
      <p:pic>
        <p:nvPicPr>
          <p:cNvPr id="28675" name="Picture 3" descr="C:\Users\mmakhatx\Documents\Reports\Marketing\NGO\Intel Monitoring_I Part\Teacher trainings\Diana miqadze\3\DSC087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362200"/>
            <a:ext cx="1981200" cy="2381250"/>
          </a:xfrm>
          <a:prstGeom prst="rect">
            <a:avLst/>
          </a:prstGeom>
          <a:noFill/>
        </p:spPr>
      </p:pic>
      <p:pic>
        <p:nvPicPr>
          <p:cNvPr id="28676" name="Picture 4" descr="C:\Users\mmakhatx\Documents\Reports\Marketing\NGO\Intel Monitoring_I Part\Teacher trainings\Diana miqadze\3\DSC087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800600"/>
            <a:ext cx="2863528" cy="1809750"/>
          </a:xfrm>
          <a:prstGeom prst="rect">
            <a:avLst/>
          </a:prstGeom>
          <a:noFill/>
        </p:spPr>
      </p:pic>
      <p:pic>
        <p:nvPicPr>
          <p:cNvPr id="28677" name="Picture 5" descr="C:\Users\mmakhatx\Documents\Reports\Marketing\NGO\Intel Monitoring_I Part\Teacher trainings\Diana miqadze\3\DSC089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2750" y="4829175"/>
            <a:ext cx="2381250" cy="1781175"/>
          </a:xfrm>
          <a:prstGeom prst="rect">
            <a:avLst/>
          </a:prstGeom>
          <a:noFill/>
        </p:spPr>
      </p:pic>
      <p:pic>
        <p:nvPicPr>
          <p:cNvPr id="28678" name="Picture 6" descr="C:\Users\mmakhatx\Documents\Reports\Marketing\NGO\Intel Monitoring_I Part\Teacher trainings\Diana miqadze\3\DSC089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829175"/>
            <a:ext cx="3600450" cy="1800225"/>
          </a:xfrm>
          <a:prstGeom prst="rect">
            <a:avLst/>
          </a:prstGeom>
          <a:noFill/>
        </p:spPr>
      </p:pic>
      <p:pic>
        <p:nvPicPr>
          <p:cNvPr id="28679" name="Picture 7" descr="C:\Users\mmakhatx\Documents\Reports\Marketing\NGO\Intel Monitoring_I Part\Teacher trainings\Diana miqadze\3\DSC090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69890" y="1524000"/>
            <a:ext cx="2987040" cy="3048000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 from trainings in Tbilisi</a:t>
            </a: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Trainer Teona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Lotikashvili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2770" name="Picture 2" descr="C:\Users\mmakhatx\Documents\Reports\Marketing\NGO\Intel Monitoring_I Part\Teacher trainings\Diana miqadze\9\DSC09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8188" y="4434280"/>
            <a:ext cx="2565024" cy="1966520"/>
          </a:xfrm>
          <a:prstGeom prst="rect">
            <a:avLst/>
          </a:prstGeom>
          <a:noFill/>
        </p:spPr>
      </p:pic>
      <p:pic>
        <p:nvPicPr>
          <p:cNvPr id="32771" name="Picture 3" descr="C:\Users\mmakhatx\Documents\Reports\Marketing\NGO\Intel Monitoring_I Part\Teacher trainings\Diana miqadze\9\DSC097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7550" y="2438400"/>
            <a:ext cx="2571750" cy="2057400"/>
          </a:xfrm>
          <a:prstGeom prst="rect">
            <a:avLst/>
          </a:prstGeom>
          <a:noFill/>
        </p:spPr>
      </p:pic>
      <p:pic>
        <p:nvPicPr>
          <p:cNvPr id="32772" name="Picture 4" descr="C:\Users\mmakhatx\Documents\Reports\Marketing\NGO\Intel Monitoring_I Part\Teacher trainings\Diana miqadze\9\DSC09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438400"/>
            <a:ext cx="2857500" cy="2047875"/>
          </a:xfrm>
          <a:prstGeom prst="rect">
            <a:avLst/>
          </a:prstGeom>
          <a:noFill/>
        </p:spPr>
      </p:pic>
      <p:pic>
        <p:nvPicPr>
          <p:cNvPr id="32774" name="Picture 6" descr="C:\Users\mmakhatx\Documents\Reports\Marketing\NGO\Intel Monitoring_I Part\Teacher trainings\Diana miqadze\9\DSC097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4038600"/>
            <a:ext cx="2857500" cy="2362200"/>
          </a:xfrm>
          <a:prstGeom prst="rect">
            <a:avLst/>
          </a:prstGeom>
          <a:noFill/>
        </p:spPr>
      </p:pic>
      <p:pic>
        <p:nvPicPr>
          <p:cNvPr id="32775" name="Picture 7" descr="C:\Users\mmakhatx\Documents\Reports\Marketing\NGO\Intel Monitoring_I Part\Teacher trainings\Diana miqadze\9\DSC0978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1800225"/>
            <a:ext cx="2857500" cy="2238375"/>
          </a:xfrm>
          <a:prstGeom prst="rect">
            <a:avLst/>
          </a:prstGeom>
          <a:noFill/>
        </p:spPr>
      </p:pic>
      <p:pic>
        <p:nvPicPr>
          <p:cNvPr id="32776" name="Picture 8" descr="C:\Users\mmakhatx\Documents\Reports\Marketing\NGO\Intel Monitoring_I Part\Teacher trainings\Diana miqadze\9\DSC0989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476750"/>
            <a:ext cx="2857501" cy="1924050"/>
          </a:xfrm>
          <a:prstGeom prst="rect">
            <a:avLst/>
          </a:prstGeom>
          <a:noFill/>
        </p:spPr>
      </p:pic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2895600"/>
            <a:ext cx="53735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Training Evaluation </a:t>
            </a:r>
          </a:p>
          <a:p>
            <a:pPr algn="ctr"/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Research Results</a:t>
            </a:r>
            <a:endParaRPr lang="ru-RU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4800599" cy="2286003"/>
        </p:xfrm>
        <a:graphic>
          <a:graphicData uri="http://schemas.openxmlformats.org/drawingml/2006/table">
            <a:tbl>
              <a:tblPr/>
              <a:tblGrid>
                <a:gridCol w="2616441"/>
                <a:gridCol w="1092079"/>
                <a:gridCol w="1092079"/>
              </a:tblGrid>
              <a:tr h="39553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Learned what I needed to know.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55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35,7%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55,9%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3,7%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4,8%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202126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202126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5410200" y="1676400"/>
          <a:ext cx="3324225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4267200"/>
          <a:ext cx="4800601" cy="1983740"/>
        </p:xfrm>
        <a:graphic>
          <a:graphicData uri="http://schemas.openxmlformats.org/drawingml/2006/table">
            <a:tbl>
              <a:tblPr/>
              <a:tblGrid>
                <a:gridCol w="2701021"/>
                <a:gridCol w="1049790"/>
                <a:gridCol w="1049790"/>
              </a:tblGrid>
              <a:tr h="34323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Was exactly the right amount of time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7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75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19,3%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38,9%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27,8%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12,6%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4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754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410200" y="4267200"/>
          <a:ext cx="3352800" cy="199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" name="Picture 12" descr="Logo_U&amp;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1752600"/>
          <a:ext cx="4419600" cy="2093595"/>
        </p:xfrm>
        <a:graphic>
          <a:graphicData uri="http://schemas.openxmlformats.org/drawingml/2006/table">
            <a:tbl>
              <a:tblPr/>
              <a:tblGrid>
                <a:gridCol w="2778278"/>
                <a:gridCol w="820661"/>
                <a:gridCol w="820661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Maintained an appropriate balance between lecture and </a:t>
                      </a:r>
                      <a:br>
                        <a:rPr lang="en-US" sz="1400" b="1" i="0" u="none" strike="noStrike" dirty="0">
                          <a:latin typeface="Microsoft Sans Serif"/>
                        </a:rPr>
                      </a:br>
                      <a:r>
                        <a:rPr lang="en-US" sz="1400" b="1" i="0" u="none" strike="noStrike" dirty="0">
                          <a:latin typeface="Microsoft Sans Serif"/>
                        </a:rPr>
                        <a:t>hands-on activities</a:t>
                      </a:r>
                      <a:r>
                        <a:rPr lang="en-US" sz="1000" b="1" i="0" u="none" strike="noStrike" dirty="0">
                          <a:latin typeface="Microsoft Sans Serif"/>
                        </a:rPr>
                        <a:t/>
                      </a:r>
                      <a:br>
                        <a:rPr lang="en-US" sz="1000" b="1" i="0" u="none" strike="noStrike" dirty="0">
                          <a:latin typeface="Microsoft Sans Serif"/>
                        </a:rPr>
                      </a:br>
                      <a:endParaRPr lang="en-US" sz="1000" b="1" i="0" u="none" strike="noStrike" dirty="0">
                        <a:latin typeface="Microsoft Sans Serif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35,6%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52,7%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2,3%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6,1%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5029200" y="1752600"/>
          <a:ext cx="388620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1" y="4267200"/>
          <a:ext cx="4419600" cy="1831340"/>
        </p:xfrm>
        <a:graphic>
          <a:graphicData uri="http://schemas.openxmlformats.org/drawingml/2006/table">
            <a:tbl>
              <a:tblPr/>
              <a:tblGrid>
                <a:gridCol w="2778278"/>
                <a:gridCol w="820661"/>
                <a:gridCol w="820661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Met my expectations in terms of difficulty level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24,5%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58,9%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4,5%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9,1%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latin typeface="Microsoft Sans Serif"/>
                        </a:rPr>
                        <a:t>Strongly 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029200" y="4114800"/>
          <a:ext cx="3895725" cy="210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" name="Picture 12" descr="Logo_U&amp;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1676400"/>
          <a:ext cx="4584700" cy="1877060"/>
        </p:xfrm>
        <a:graphic>
          <a:graphicData uri="http://schemas.openxmlformats.org/drawingml/2006/table">
            <a:tbl>
              <a:tblPr/>
              <a:tblGrid>
                <a:gridCol w="2758430"/>
                <a:gridCol w="913135"/>
                <a:gridCol w="913135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Demonstrated strong knowledge of all course content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71,9%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25,9%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1,1%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181600" y="1600200"/>
          <a:ext cx="3705225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0" y="3886200"/>
          <a:ext cx="4648200" cy="1981197"/>
        </p:xfrm>
        <a:graphic>
          <a:graphicData uri="http://schemas.openxmlformats.org/drawingml/2006/table">
            <a:tbl>
              <a:tblPr/>
              <a:tblGrid>
                <a:gridCol w="2819400"/>
                <a:gridCol w="914400"/>
                <a:gridCol w="914400"/>
              </a:tblGrid>
              <a:tr h="34279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Training was well-organized and prepared for class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53,0%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39,8%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2,3%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7517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7517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181600" y="3886200"/>
          <a:ext cx="3714749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1828800"/>
          <a:ext cx="4584701" cy="1831340"/>
        </p:xfrm>
        <a:graphic>
          <a:graphicData uri="http://schemas.openxmlformats.org/drawingml/2006/table">
            <a:tbl>
              <a:tblPr/>
              <a:tblGrid>
                <a:gridCol w="2754633"/>
                <a:gridCol w="915034"/>
                <a:gridCol w="915034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Was enthusiastic and engaging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58,9%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38,9%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1,1%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257800" y="1828800"/>
          <a:ext cx="3581400" cy="1981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42900" y="4191000"/>
          <a:ext cx="4533900" cy="1831340"/>
        </p:xfrm>
        <a:graphic>
          <a:graphicData uri="http://schemas.openxmlformats.org/drawingml/2006/table">
            <a:tbl>
              <a:tblPr/>
              <a:tblGrid>
                <a:gridCol w="2705100"/>
                <a:gridCol w="914400"/>
                <a:gridCol w="914400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I’d recommend this course to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70,0%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27,8%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5257800" y="4038600"/>
          <a:ext cx="356235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" name="Picture 10" descr="Logo_U&amp;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1905000"/>
          <a:ext cx="4724400" cy="1831340"/>
        </p:xfrm>
        <a:graphic>
          <a:graphicData uri="http://schemas.openxmlformats.org/drawingml/2006/table">
            <a:tbl>
              <a:tblPr/>
              <a:tblGrid>
                <a:gridCol w="2777866"/>
                <a:gridCol w="973267"/>
                <a:gridCol w="973267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Learned methods will use in my practice work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65,4%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33,5%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4114800"/>
          <a:ext cx="4724400" cy="1831340"/>
        </p:xfrm>
        <a:graphic>
          <a:graphicData uri="http://schemas.openxmlformats.org/drawingml/2006/table">
            <a:tbl>
              <a:tblPr/>
              <a:tblGrid>
                <a:gridCol w="2850258"/>
                <a:gridCol w="937071"/>
                <a:gridCol w="937071"/>
              </a:tblGrid>
              <a:tr h="31686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latin typeface="Microsoft Sans Serif"/>
                        </a:rPr>
                        <a:t>Would Like to get news and updates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 Options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Response 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Strongly 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79,9%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18,2%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No Opinion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Microsoft Sans Serif"/>
                        </a:rPr>
                        <a:t>Disagree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Microsoft Sans Serif"/>
                        </a:rPr>
                        <a:t>Strongly </a:t>
                      </a:r>
                      <a:r>
                        <a:rPr lang="en-US" sz="1000" b="0" i="0" u="none" strike="noStrike" dirty="0" smtClean="0">
                          <a:latin typeface="Microsoft Sans Serif"/>
                        </a:rPr>
                        <a:t>Disagree</a:t>
                      </a:r>
                      <a:endParaRPr lang="en-US" sz="1000" b="0" i="0" u="none" strike="noStrike" dirty="0">
                        <a:latin typeface="Microsoft Sans Serif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0,4%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Microsoft Sans Serif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9F7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answered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269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6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latin typeface="Microsoft Sans Serif"/>
                        </a:rPr>
                        <a:t>skipped question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Microsoft Sans Serif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334000" y="1905001"/>
          <a:ext cx="35052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276850" y="4038600"/>
          <a:ext cx="356235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" name="Picture 12" descr="Logo_U&amp;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6483" y="2895600"/>
            <a:ext cx="67858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Feedbacks from Teachers</a:t>
            </a:r>
            <a:endParaRPr lang="ru-RU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452734"/>
            <a:ext cx="784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*For research of training evaluation was used </a:t>
            </a:r>
            <a:r>
              <a:rPr lang="en-US" sz="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Surveymonkey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source: http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www.surveymonkey.net/</a:t>
            </a:r>
            <a:endParaRPr lang="ru-RU" sz="9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600200"/>
            <a:ext cx="8534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Teachers are happy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that they had learned how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 access Google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explore search options like Website, Pictures, Video, News, Translation, Blog, Gmail, and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more now they know how to make there lessons more interesting and exiting for children.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Teachers were exited with making foreign language vocabulary.</a:t>
            </a:r>
            <a:endParaRPr lang="en-US" sz="1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They will use this method with pleasure, they will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 working in groups to create a dictionary of English words to help other students learn new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words, Students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will use the technology and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skills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 capture a real life object and identify the different forms it contains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U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C:\Users\mmakhatx\Documents\Reports\Marketing\NGO\Intel Monitoring_I Part\Teacher trainings\Diana miqadze\6\DSC09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495891"/>
            <a:ext cx="2921000" cy="1752600"/>
          </a:xfrm>
          <a:prstGeom prst="rect">
            <a:avLst/>
          </a:prstGeom>
          <a:noFill/>
        </p:spPr>
      </p:pic>
      <p:pic>
        <p:nvPicPr>
          <p:cNvPr id="1027" name="Picture 3" descr="C:\Users\mmakhatx\Documents\Reports\Marketing\NGO\Intel Monitoring_I Part\Teacher trainings\Diana miqadze\6\DSC09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343400"/>
            <a:ext cx="1600200" cy="1895972"/>
          </a:xfrm>
          <a:prstGeom prst="rect">
            <a:avLst/>
          </a:prstGeom>
          <a:noFill/>
        </p:spPr>
      </p:pic>
      <p:pic>
        <p:nvPicPr>
          <p:cNvPr id="1028" name="Picture 4" descr="C:\Users\mmakhatx\Documents\Reports\Marketing\NGO\Intel Monitoring_I Part\Teacher trainings\Diana miqadze\7\DSC093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495891"/>
            <a:ext cx="2857500" cy="1743075"/>
          </a:xfrm>
          <a:prstGeom prst="rect">
            <a:avLst/>
          </a:prstGeom>
          <a:noFill/>
        </p:spPr>
      </p:pic>
      <p:pic>
        <p:nvPicPr>
          <p:cNvPr id="9" name="Picture 8" descr="Logo_U&amp;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676401"/>
            <a:ext cx="85344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Teachers had learned how to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create a classroom newsletter with help MS word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How and were to use MS office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soft.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Teachers had learned how to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Create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Video or a Photo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Slideshow. </a:t>
            </a:r>
            <a:endParaRPr lang="en-US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Teachers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Liked the Classroom collaboration software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They will use common functions like screen sharing, files distribution, students lists creation, surveys, remote management … 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Most of the teachers like 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File Distribution function.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Quiz Module became one of the most LOVED modules for most of the teachers.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They like that they can create and save question banks with questions of several types.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Teachers are happy that they had learned </a:t>
            </a: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how to manage Internet Safety for Students.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Teachers were giving a big thanks for deploying such project, “this is the biggest and most important investment for our children future”.</a:t>
            </a:r>
            <a:endParaRPr lang="en-US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_U&amp;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51" y="178834"/>
            <a:ext cx="1109949" cy="107964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71600" y="282575"/>
            <a:ext cx="7086600" cy="7842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Rights and Freedoms - Union N.L.E.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 of Teacher Trainings in Georgia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796" y="2895600"/>
            <a:ext cx="6021200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Thank you!</a:t>
            </a:r>
          </a:p>
          <a:p>
            <a:pPr algn="ctr"/>
            <a:endParaRPr lang="en-US" sz="3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monitoring@freedom.org.ge</a:t>
            </a:r>
            <a:endParaRPr lang="ru-RU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1133</TotalTime>
  <Words>1844</Words>
  <Application>Microsoft Office PowerPoint</Application>
  <PresentationFormat>On-screen Show (4:3)</PresentationFormat>
  <Paragraphs>690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Civic</vt:lpstr>
      <vt:lpstr>Rights and Freedoms - Union N.L.E. 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aip `uflebebi da Tavisuflebebi – kavSiri~</dc:title>
  <dc:creator>Makhatadze, MakaX</dc:creator>
  <cp:lastModifiedBy>Maka M</cp:lastModifiedBy>
  <cp:revision>181</cp:revision>
  <dcterms:created xsi:type="dcterms:W3CDTF">2006-08-16T00:00:00Z</dcterms:created>
  <dcterms:modified xsi:type="dcterms:W3CDTF">2011-10-04T06:29:30Z</dcterms:modified>
</cp:coreProperties>
</file>